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C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li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c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k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o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m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o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v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e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h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e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sl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id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e</a:t>
            </a:r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A11491A-0FBD-4F80-933A-16556ABD05A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sldNum" idx="12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62193D-4FB8-46FE-994C-2B53D3E0BC1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sldNum" idx="13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CB9F76-7859-4298-A556-91D94FB5FF2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sldNum" idx="14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C9811E-5B21-4705-8126-46F7BB3BE52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sldNum" idx="15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9F8926-B5B9-4C6A-BBB6-AF4F969B4EE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4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691CCC-601F-4A29-97E2-7F64CC9BD9E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5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39A1C5-2106-4A3F-A36F-88B490DBAB3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6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9452E8-DCC8-4602-9E6C-DC097AAD68A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7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281B09-2C73-47A6-B775-27B5D006914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8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E972A1-A157-4D27-A630-B9D01B67424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sldNum" idx="9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BE7E6A-31FF-4E39-820B-A5B20ED1632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sldNum" idx="10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0AA745D-74BC-4E3D-B6AD-612D10EEDB8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630000" y="835200"/>
            <a:ext cx="5039640" cy="225504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30000" y="3215880"/>
            <a:ext cx="5039640" cy="263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5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sldNum" idx="11"/>
          </p:nvPr>
        </p:nvSpPr>
        <p:spPr>
          <a:xfrm>
            <a:off x="3568320" y="6347160"/>
            <a:ext cx="2729520" cy="33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053C79-49BD-483F-AA24-E19A5831C2B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Click to edit the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title text format</a:t>
            </a:r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141b4d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141b4d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141b4d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41b4d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141b4d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41b4d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141b4d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41b4d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838800" y="547200"/>
            <a:ext cx="10517040" cy="76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40c1ac"/>
                </a:solidFill>
                <a:latin typeface="Arial"/>
              </a:rPr>
              <a:t>Title Goes Here</a:t>
            </a:r>
            <a:endParaRPr b="0" lang="en-US" sz="40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8800" y="1825200"/>
            <a:ext cx="10517040" cy="437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3374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33742"/>
                </a:solidFill>
                <a:latin typeface="Arial"/>
              </a:rPr>
              <a:t>Edit Master text</a:t>
            </a: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C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li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c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k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o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di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h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e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ti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tl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e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te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xt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fo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r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m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</a:t>
            </a:r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1945440" y="2716560"/>
            <a:ext cx="5899320" cy="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</a:rPr>
              <a:t>Dividing Slide Title</a:t>
            </a:r>
            <a:endParaRPr b="0" lang="en-US" sz="4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945440" y="3576600"/>
            <a:ext cx="5899320" cy="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Dividing Slide Subtitle</a:t>
            </a:r>
            <a:endParaRPr b="0" lang="en-US" sz="32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Click to edit the title text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format</a:t>
            </a:r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1945440" y="2716560"/>
            <a:ext cx="5899320" cy="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</a:rPr>
              <a:t>Dividing Slide Title</a:t>
            </a:r>
            <a:endParaRPr b="0" lang="en-US" sz="4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945440" y="3576600"/>
            <a:ext cx="5899320" cy="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Dividing Slide Subtitle</a:t>
            </a:r>
            <a:endParaRPr b="0" lang="en-US" sz="32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Click to edit the title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text format</a:t>
            </a:r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1945440" y="2716560"/>
            <a:ext cx="5899320" cy="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</a:rPr>
              <a:t>Dividing Slide Title</a:t>
            </a:r>
            <a:endParaRPr b="0" lang="en-US" sz="4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945440" y="3576600"/>
            <a:ext cx="5899320" cy="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Dividing Slide Subtitle</a:t>
            </a:r>
            <a:endParaRPr b="0" lang="en-US" sz="32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C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li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c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k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o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di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h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e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ti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tl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e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te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xt 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fo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r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m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</a:t>
            </a:r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141b4d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141b4d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141b4d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141b4d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141b4d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141b4d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41b4d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141b4d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41b4d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141b4d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41b4d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141b4d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090" spc="-1" strike="noStrike">
                <a:solidFill>
                  <a:srgbClr val="000000"/>
                </a:solidFill>
                <a:latin typeface="Calibri"/>
              </a:rPr>
              <a:t>Click to edit the title text </a:t>
            </a:r>
            <a:r>
              <a:rPr b="0" lang="en-US" sz="109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US" sz="109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66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94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70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7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67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47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7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67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7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67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7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67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7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6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slideLayout" Target="../slideLayouts/slideLayout73.xml"/><Relationship Id="rId1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7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73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 2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86" name="Shape 17"/>
          <p:cNvSpPr/>
          <p:nvPr/>
        </p:nvSpPr>
        <p:spPr>
          <a:xfrm>
            <a:off x="360" y="360"/>
            <a:ext cx="12191760" cy="68576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7" name="Image 28" descr="preencoded.png"/>
          <p:cNvPicPr/>
          <p:nvPr/>
        </p:nvPicPr>
        <p:blipFill>
          <a:blip r:embed="rId2"/>
          <a:stretch/>
        </p:blipFill>
        <p:spPr>
          <a:xfrm>
            <a:off x="-6120" y="0"/>
            <a:ext cx="3047760" cy="6857640"/>
          </a:xfrm>
          <a:prstGeom prst="rect">
            <a:avLst/>
          </a:prstGeom>
          <a:ln w="0">
            <a:noFill/>
          </a:ln>
        </p:spPr>
      </p:pic>
      <p:sp>
        <p:nvSpPr>
          <p:cNvPr id="388" name="Text 56"/>
          <p:cNvSpPr/>
          <p:nvPr/>
        </p:nvSpPr>
        <p:spPr>
          <a:xfrm>
            <a:off x="3742200" y="1285560"/>
            <a:ext cx="43567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Practical Coding Demo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389" name="Shape 18"/>
          <p:cNvSpPr/>
          <p:nvPr/>
        </p:nvSpPr>
        <p:spPr>
          <a:xfrm>
            <a:off x="4001760" y="2107800"/>
            <a:ext cx="36720" cy="346392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Shape 19"/>
          <p:cNvSpPr/>
          <p:nvPr/>
        </p:nvSpPr>
        <p:spPr>
          <a:xfrm>
            <a:off x="4228560" y="2505960"/>
            <a:ext cx="647640" cy="3672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Shape 28"/>
          <p:cNvSpPr/>
          <p:nvPr/>
        </p:nvSpPr>
        <p:spPr>
          <a:xfrm>
            <a:off x="3811680" y="231624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Text 57"/>
          <p:cNvSpPr/>
          <p:nvPr/>
        </p:nvSpPr>
        <p:spPr>
          <a:xfrm>
            <a:off x="3971880" y="2288880"/>
            <a:ext cx="961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1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393" name="Text 58"/>
          <p:cNvSpPr/>
          <p:nvPr/>
        </p:nvSpPr>
        <p:spPr>
          <a:xfrm>
            <a:off x="5038200" y="229284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Multiple Log Files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94" name="Text 59"/>
          <p:cNvSpPr/>
          <p:nvPr/>
        </p:nvSpPr>
        <p:spPr>
          <a:xfrm>
            <a:off x="5038200" y="2676240"/>
            <a:ext cx="645912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Open and monitor logs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95" name="Shape 29"/>
          <p:cNvSpPr/>
          <p:nvPr/>
        </p:nvSpPr>
        <p:spPr>
          <a:xfrm>
            <a:off x="4228560" y="3722400"/>
            <a:ext cx="647640" cy="3672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Shape 30"/>
          <p:cNvSpPr/>
          <p:nvPr/>
        </p:nvSpPr>
        <p:spPr>
          <a:xfrm>
            <a:off x="3811680" y="353268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Text 69"/>
          <p:cNvSpPr/>
          <p:nvPr/>
        </p:nvSpPr>
        <p:spPr>
          <a:xfrm>
            <a:off x="3943800" y="3505320"/>
            <a:ext cx="1519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2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398" name="Text 70"/>
          <p:cNvSpPr/>
          <p:nvPr/>
        </p:nvSpPr>
        <p:spPr>
          <a:xfrm>
            <a:off x="5038200" y="350964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Python Data Digger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99" name="Text 71"/>
          <p:cNvSpPr/>
          <p:nvPr/>
        </p:nvSpPr>
        <p:spPr>
          <a:xfrm>
            <a:off x="5038200" y="3892680"/>
            <a:ext cx="645912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Search for keywords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00" name="Shape 31"/>
          <p:cNvSpPr/>
          <p:nvPr/>
        </p:nvSpPr>
        <p:spPr>
          <a:xfrm>
            <a:off x="4228560" y="4938840"/>
            <a:ext cx="647640" cy="3672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Shape 32"/>
          <p:cNvSpPr/>
          <p:nvPr/>
        </p:nvSpPr>
        <p:spPr>
          <a:xfrm>
            <a:off x="3811680" y="474912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Text 72"/>
          <p:cNvSpPr/>
          <p:nvPr/>
        </p:nvSpPr>
        <p:spPr>
          <a:xfrm>
            <a:off x="3945600" y="4722120"/>
            <a:ext cx="1483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3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403" name="Text 73"/>
          <p:cNvSpPr/>
          <p:nvPr/>
        </p:nvSpPr>
        <p:spPr>
          <a:xfrm>
            <a:off x="5038200" y="472608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Demo Result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404" name="Text 74"/>
          <p:cNvSpPr/>
          <p:nvPr/>
        </p:nvSpPr>
        <p:spPr>
          <a:xfrm>
            <a:off x="5038200" y="5109480"/>
            <a:ext cx="645912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Streamlined log analysis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 33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06" name="Shape 23"/>
          <p:cNvSpPr/>
          <p:nvPr/>
        </p:nvSpPr>
        <p:spPr>
          <a:xfrm>
            <a:off x="360" y="360"/>
            <a:ext cx="12191760" cy="68576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Image 32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08" name="Text 61"/>
          <p:cNvSpPr/>
          <p:nvPr/>
        </p:nvSpPr>
        <p:spPr>
          <a:xfrm>
            <a:off x="1956600" y="2220840"/>
            <a:ext cx="43567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Enabling Testability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409" name="Shape 25"/>
          <p:cNvSpPr/>
          <p:nvPr/>
        </p:nvSpPr>
        <p:spPr>
          <a:xfrm>
            <a:off x="1956960" y="3042720"/>
            <a:ext cx="2635560" cy="1986480"/>
          </a:xfrm>
          <a:prstGeom prst="roundRect">
            <a:avLst>
              <a:gd name="adj" fmla="val 5227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Text 62"/>
          <p:cNvSpPr/>
          <p:nvPr/>
        </p:nvSpPr>
        <p:spPr>
          <a:xfrm>
            <a:off x="2148480" y="3234600"/>
            <a:ext cx="22525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Simple Implementations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Text 63"/>
          <p:cNvSpPr/>
          <p:nvPr/>
        </p:nvSpPr>
        <p:spPr>
          <a:xfrm>
            <a:off x="2148480" y="4034160"/>
            <a:ext cx="242352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Additions can often be </a:t>
            </a:r>
            <a:r>
              <a:rPr b="0" lang="en-US" sz="1500" spc="-1" strike="noStrike">
                <a:solidFill>
                  <a:srgbClr val="e5e0df"/>
                </a:solidFill>
                <a:latin typeface="Overpass"/>
                <a:ea typeface="Overpass"/>
              </a:rPr>
              <a:t>straightforward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12" name="Shape 26"/>
          <p:cNvSpPr/>
          <p:nvPr/>
        </p:nvSpPr>
        <p:spPr>
          <a:xfrm>
            <a:off x="4777920" y="3042720"/>
            <a:ext cx="2635560" cy="1986480"/>
          </a:xfrm>
          <a:prstGeom prst="roundRect">
            <a:avLst>
              <a:gd name="adj" fmla="val 5227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Text 64"/>
          <p:cNvSpPr/>
          <p:nvPr/>
        </p:nvSpPr>
        <p:spPr>
          <a:xfrm>
            <a:off x="4969440" y="3234600"/>
            <a:ext cx="22089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K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e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r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n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el </a:t>
            </a:r>
            <a:br>
              <a:rPr sz="1800"/>
            </a:b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I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n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s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tr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u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m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e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n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t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a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ti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o</a:t>
            </a: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Text 65"/>
          <p:cNvSpPr/>
          <p:nvPr/>
        </p:nvSpPr>
        <p:spPr>
          <a:xfrm>
            <a:off x="4969440" y="4050000"/>
            <a:ext cx="225252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Even complex tasks simplified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15" name="Shape 27"/>
          <p:cNvSpPr/>
          <p:nvPr/>
        </p:nvSpPr>
        <p:spPr>
          <a:xfrm>
            <a:off x="7598880" y="3042720"/>
            <a:ext cx="2635560" cy="1986480"/>
          </a:xfrm>
          <a:prstGeom prst="roundRect">
            <a:avLst>
              <a:gd name="adj" fmla="val 5227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Text 66"/>
          <p:cNvSpPr/>
          <p:nvPr/>
        </p:nvSpPr>
        <p:spPr>
          <a:xfrm>
            <a:off x="7790400" y="323460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1800" spc="-63" strike="noStrike">
                <a:solidFill>
                  <a:srgbClr val="e5e0df"/>
                </a:solidFill>
                <a:latin typeface="Overpass"/>
                <a:ea typeface="Overpass"/>
              </a:rPr>
              <a:t>Collabor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ation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417" name="Text 67"/>
          <p:cNvSpPr/>
          <p:nvPr/>
        </p:nvSpPr>
        <p:spPr>
          <a:xfrm>
            <a:off x="7790400" y="3726000"/>
            <a:ext cx="225252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Work with developers, architects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3" dur="indefinite" restart="never" nodeType="tmRoot">
          <p:childTnLst>
            <p:seq>
              <p:cTn id="284" dur="indefinite" nodeType="mainSeq">
                <p:childTnLst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9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0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4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7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8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3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4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8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1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8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1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2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5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6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 3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419" name="Image 34" descr="preencoded.png"/>
          <p:cNvPicPr/>
          <p:nvPr/>
        </p:nvPicPr>
        <p:blipFill>
          <a:blip r:embed="rId2"/>
          <a:stretch/>
        </p:blipFill>
        <p:spPr>
          <a:xfrm>
            <a:off x="7626240" y="0"/>
            <a:ext cx="4571640" cy="6857640"/>
          </a:xfrm>
          <a:prstGeom prst="rect">
            <a:avLst/>
          </a:prstGeom>
          <a:ln w="0">
            <a:noFill/>
          </a:ln>
        </p:spPr>
      </p:pic>
      <p:sp>
        <p:nvSpPr>
          <p:cNvPr id="420" name="Text 68"/>
          <p:cNvSpPr/>
          <p:nvPr/>
        </p:nvSpPr>
        <p:spPr>
          <a:xfrm>
            <a:off x="694080" y="677160"/>
            <a:ext cx="43567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Practical Coding Demo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421" name="Shape 44"/>
          <p:cNvSpPr/>
          <p:nvPr/>
        </p:nvSpPr>
        <p:spPr>
          <a:xfrm>
            <a:off x="953640" y="1499760"/>
            <a:ext cx="36720" cy="468072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Shape 45"/>
          <p:cNvSpPr/>
          <p:nvPr/>
        </p:nvSpPr>
        <p:spPr>
          <a:xfrm>
            <a:off x="1180440" y="1897560"/>
            <a:ext cx="647640" cy="3672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Shape 46"/>
          <p:cNvSpPr/>
          <p:nvPr/>
        </p:nvSpPr>
        <p:spPr>
          <a:xfrm>
            <a:off x="763560" y="170784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Text 88"/>
          <p:cNvSpPr/>
          <p:nvPr/>
        </p:nvSpPr>
        <p:spPr>
          <a:xfrm>
            <a:off x="923760" y="1680840"/>
            <a:ext cx="961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1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425" name="Text 89"/>
          <p:cNvSpPr/>
          <p:nvPr/>
        </p:nvSpPr>
        <p:spPr>
          <a:xfrm>
            <a:off x="1990440" y="168480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Production Code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426" name="Text 90"/>
          <p:cNvSpPr/>
          <p:nvPr/>
        </p:nvSpPr>
        <p:spPr>
          <a:xfrm>
            <a:off x="1990440" y="2068200"/>
            <a:ext cx="493488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Original file system calls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27" name="Shape 47"/>
          <p:cNvSpPr/>
          <p:nvPr/>
        </p:nvSpPr>
        <p:spPr>
          <a:xfrm>
            <a:off x="1180440" y="3114000"/>
            <a:ext cx="647640" cy="3672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Shape 48"/>
          <p:cNvSpPr/>
          <p:nvPr/>
        </p:nvSpPr>
        <p:spPr>
          <a:xfrm>
            <a:off x="763560" y="292428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Text 91"/>
          <p:cNvSpPr/>
          <p:nvPr/>
        </p:nvSpPr>
        <p:spPr>
          <a:xfrm>
            <a:off x="896040" y="2897280"/>
            <a:ext cx="1519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2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430" name="Text 92"/>
          <p:cNvSpPr/>
          <p:nvPr/>
        </p:nvSpPr>
        <p:spPr>
          <a:xfrm>
            <a:off x="1990440" y="290124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Test Case Hook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431" name="Text 93"/>
          <p:cNvSpPr/>
          <p:nvPr/>
        </p:nvSpPr>
        <p:spPr>
          <a:xfrm>
            <a:off x="1990440" y="3284640"/>
            <a:ext cx="493488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LD_PRELOAD override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32" name="Shape 49"/>
          <p:cNvSpPr/>
          <p:nvPr/>
        </p:nvSpPr>
        <p:spPr>
          <a:xfrm>
            <a:off x="1180440" y="4330800"/>
            <a:ext cx="647640" cy="3672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Shape 50"/>
          <p:cNvSpPr/>
          <p:nvPr/>
        </p:nvSpPr>
        <p:spPr>
          <a:xfrm>
            <a:off x="763560" y="414072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Text 94"/>
          <p:cNvSpPr/>
          <p:nvPr/>
        </p:nvSpPr>
        <p:spPr>
          <a:xfrm>
            <a:off x="897480" y="4113720"/>
            <a:ext cx="1483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3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435" name="Text 95"/>
          <p:cNvSpPr/>
          <p:nvPr/>
        </p:nvSpPr>
        <p:spPr>
          <a:xfrm>
            <a:off x="1990440" y="411768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User Space / Kernel Module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436" name="Text 96"/>
          <p:cNvSpPr/>
          <p:nvPr/>
        </p:nvSpPr>
        <p:spPr>
          <a:xfrm>
            <a:off x="1990440" y="4501080"/>
            <a:ext cx="493488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Override getdents() syscall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37" name="Shape 51"/>
          <p:cNvSpPr/>
          <p:nvPr/>
        </p:nvSpPr>
        <p:spPr>
          <a:xfrm>
            <a:off x="1180440" y="5547240"/>
            <a:ext cx="647640" cy="3672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Shape 52"/>
          <p:cNvSpPr/>
          <p:nvPr/>
        </p:nvSpPr>
        <p:spPr>
          <a:xfrm>
            <a:off x="763560" y="535716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Text 97"/>
          <p:cNvSpPr/>
          <p:nvPr/>
        </p:nvSpPr>
        <p:spPr>
          <a:xfrm>
            <a:off x="891720" y="5330160"/>
            <a:ext cx="15984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4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440" name="Text 98"/>
          <p:cNvSpPr/>
          <p:nvPr/>
        </p:nvSpPr>
        <p:spPr>
          <a:xfrm>
            <a:off x="1990440" y="533412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Demo Result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441" name="Text 99"/>
          <p:cNvSpPr/>
          <p:nvPr/>
        </p:nvSpPr>
        <p:spPr>
          <a:xfrm>
            <a:off x="1990440" y="5717520"/>
            <a:ext cx="493488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Controllable file system behavior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7" dur="indefinite" restart="never" nodeType="tmRoot">
          <p:childTnLst>
            <p:seq>
              <p:cTn id="328" dur="indefinite" nodeType="mainSeq">
                <p:childTnLst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3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4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5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9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0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5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6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9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0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3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4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7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8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1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2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1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2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5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6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9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3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4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9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0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3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4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7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8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1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2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5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6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 3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43" name="Shape 33"/>
          <p:cNvSpPr/>
          <p:nvPr/>
        </p:nvSpPr>
        <p:spPr>
          <a:xfrm>
            <a:off x="360" y="360"/>
            <a:ext cx="12191760" cy="68576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4" name="Image 36" descr="preencoded.png"/>
          <p:cNvPicPr/>
          <p:nvPr/>
        </p:nvPicPr>
        <p:blipFill>
          <a:blip r:embed="rId2"/>
          <a:stretch/>
        </p:blipFill>
        <p:spPr>
          <a:xfrm>
            <a:off x="-6120" y="0"/>
            <a:ext cx="3047760" cy="6857640"/>
          </a:xfrm>
          <a:prstGeom prst="rect">
            <a:avLst/>
          </a:prstGeom>
          <a:ln w="0">
            <a:noFill/>
          </a:ln>
        </p:spPr>
      </p:pic>
      <p:sp>
        <p:nvSpPr>
          <p:cNvPr id="445" name="Text 75"/>
          <p:cNvSpPr/>
          <p:nvPr/>
        </p:nvSpPr>
        <p:spPr>
          <a:xfrm>
            <a:off x="3742200" y="2055600"/>
            <a:ext cx="43567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Key Takeaways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446" name="Shape 34"/>
          <p:cNvSpPr/>
          <p:nvPr/>
        </p:nvSpPr>
        <p:spPr>
          <a:xfrm>
            <a:off x="3742200" y="308628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Text 76"/>
          <p:cNvSpPr/>
          <p:nvPr/>
        </p:nvSpPr>
        <p:spPr>
          <a:xfrm>
            <a:off x="3902400" y="3059280"/>
            <a:ext cx="961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1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448" name="Text 77"/>
          <p:cNvSpPr/>
          <p:nvPr/>
        </p:nvSpPr>
        <p:spPr>
          <a:xfrm>
            <a:off x="4343760" y="308628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Embrace Learning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449" name="Text 78"/>
          <p:cNvSpPr/>
          <p:nvPr/>
        </p:nvSpPr>
        <p:spPr>
          <a:xfrm>
            <a:off x="4343760" y="3469680"/>
            <a:ext cx="318312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Continuous growth mindset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50" name="Shape 35"/>
          <p:cNvSpPr/>
          <p:nvPr/>
        </p:nvSpPr>
        <p:spPr>
          <a:xfrm>
            <a:off x="7712640" y="308628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Text 79"/>
          <p:cNvSpPr/>
          <p:nvPr/>
        </p:nvSpPr>
        <p:spPr>
          <a:xfrm>
            <a:off x="7844760" y="3059280"/>
            <a:ext cx="1519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2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452" name="Text 80"/>
          <p:cNvSpPr/>
          <p:nvPr/>
        </p:nvSpPr>
        <p:spPr>
          <a:xfrm>
            <a:off x="8314200" y="308628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Stay Curious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453" name="Text 81"/>
          <p:cNvSpPr/>
          <p:nvPr/>
        </p:nvSpPr>
        <p:spPr>
          <a:xfrm>
            <a:off x="8314200" y="3469680"/>
            <a:ext cx="318312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Seek new knowledge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54" name="Shape 36"/>
          <p:cNvSpPr/>
          <p:nvPr/>
        </p:nvSpPr>
        <p:spPr>
          <a:xfrm>
            <a:off x="3742200" y="414072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Text 82"/>
          <p:cNvSpPr/>
          <p:nvPr/>
        </p:nvSpPr>
        <p:spPr>
          <a:xfrm>
            <a:off x="3876120" y="4113720"/>
            <a:ext cx="1483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3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456" name="Text 83"/>
          <p:cNvSpPr/>
          <p:nvPr/>
        </p:nvSpPr>
        <p:spPr>
          <a:xfrm>
            <a:off x="4343760" y="414072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Gather Expertise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457" name="Text 84"/>
          <p:cNvSpPr/>
          <p:nvPr/>
        </p:nvSpPr>
        <p:spPr>
          <a:xfrm>
            <a:off x="4343760" y="4524120"/>
            <a:ext cx="715320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Broad and specialized skills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7" dur="indefinite" restart="never" nodeType="tmRoot">
          <p:childTnLst>
            <p:seq>
              <p:cTn id="418" dur="indefinite" nodeType="mainSeq">
                <p:childTnLst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23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2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2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3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3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40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43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46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1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0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 Placeholder 7"/>
          <p:cNvSpPr/>
          <p:nvPr/>
        </p:nvSpPr>
        <p:spPr>
          <a:xfrm>
            <a:off x="1152360" y="2705760"/>
            <a:ext cx="5899320" cy="95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5400" spc="-1" strike="noStrike">
                <a:solidFill>
                  <a:srgbClr val="133742"/>
                </a:solidFill>
                <a:latin typeface="Arial"/>
              </a:rPr>
              <a:t>Questions?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59" name="Text Placeholder 7"/>
          <p:cNvSpPr/>
          <p:nvPr/>
        </p:nvSpPr>
        <p:spPr>
          <a:xfrm>
            <a:off x="1116360" y="4332600"/>
            <a:ext cx="7161840" cy="11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54d1a1"/>
                </a:solidFill>
                <a:latin typeface="Arial"/>
              </a:rPr>
              <a:t>Email   </a:t>
            </a:r>
            <a:r>
              <a:rPr b="0" lang="en-US" sz="2200" spc="-1" strike="noStrike">
                <a:solidFill>
                  <a:srgbClr val="133742"/>
                </a:solidFill>
                <a:latin typeface="Arial"/>
              </a:rPr>
              <a:t>kristoffer.nordstrom@northerntest.se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54d1a1"/>
                </a:solidFill>
                <a:latin typeface="Arial"/>
              </a:rPr>
              <a:t>Social  </a:t>
            </a:r>
            <a:r>
              <a:rPr b="0" lang="en-US" sz="2200" spc="-1" strike="noStrike">
                <a:solidFill>
                  <a:srgbClr val="133742"/>
                </a:solidFill>
                <a:latin typeface="Arial"/>
              </a:rPr>
              <a:t>@kristoffer_nordstrom@sw-development-is.social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 9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77" name="Shape 1"/>
          <p:cNvSpPr/>
          <p:nvPr/>
        </p:nvSpPr>
        <p:spPr>
          <a:xfrm>
            <a:off x="360" y="360"/>
            <a:ext cx="12191760" cy="68576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Image 3" descr="preencoded.png"/>
          <p:cNvPicPr/>
          <p:nvPr/>
        </p:nvPicPr>
        <p:blipFill>
          <a:blip r:embed="rId2"/>
          <a:stretch/>
        </p:blipFill>
        <p:spPr>
          <a:xfrm>
            <a:off x="-6120" y="0"/>
            <a:ext cx="4571640" cy="6857640"/>
          </a:xfrm>
          <a:prstGeom prst="rect">
            <a:avLst/>
          </a:prstGeom>
          <a:ln w="0">
            <a:noFill/>
          </a:ln>
        </p:spPr>
      </p:pic>
      <p:sp>
        <p:nvSpPr>
          <p:cNvPr id="279" name="Text 3"/>
          <p:cNvSpPr/>
          <p:nvPr/>
        </p:nvSpPr>
        <p:spPr>
          <a:xfrm>
            <a:off x="5234400" y="486000"/>
            <a:ext cx="4156560" cy="5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4910"/>
              </a:lnSpc>
              <a:buNone/>
              <a:tabLst>
                <a:tab algn="l" pos="0"/>
              </a:tabLst>
            </a:pPr>
            <a:r>
              <a:rPr b="1" lang="en-US" sz="3930" spc="-120" strike="noStrike">
                <a:solidFill>
                  <a:srgbClr val="ffffff"/>
                </a:solidFill>
                <a:latin typeface="Overpass"/>
                <a:ea typeface="Overpass"/>
              </a:rPr>
              <a:t>Who am </a:t>
            </a:r>
            <a:r>
              <a:rPr b="1" lang="en-US" sz="3930" spc="-120" strike="noStrike">
                <a:solidFill>
                  <a:srgbClr val="ffffff"/>
                </a:solidFill>
                <a:latin typeface="Overpass"/>
                <a:ea typeface="Overpass"/>
              </a:rPr>
              <a:t>I?</a:t>
            </a:r>
            <a:endParaRPr b="0" lang="en-US" sz="3930" spc="-1" strike="noStrike">
              <a:latin typeface="Arial"/>
            </a:endParaRPr>
          </a:p>
        </p:txBody>
      </p:sp>
      <p:pic>
        <p:nvPicPr>
          <p:cNvPr id="280" name="Image 4" descr="preencoded.png"/>
          <p:cNvPicPr/>
          <p:nvPr/>
        </p:nvPicPr>
        <p:blipFill>
          <a:blip r:embed="rId3"/>
          <a:stretch/>
        </p:blipFill>
        <p:spPr>
          <a:xfrm>
            <a:off x="5234400" y="1270080"/>
            <a:ext cx="441360" cy="441360"/>
          </a:xfrm>
          <a:prstGeom prst="rect">
            <a:avLst/>
          </a:prstGeom>
          <a:ln w="0">
            <a:noFill/>
          </a:ln>
        </p:spPr>
      </p:pic>
      <p:sp>
        <p:nvSpPr>
          <p:cNvPr id="281" name="Text 5"/>
          <p:cNvSpPr/>
          <p:nvPr/>
        </p:nvSpPr>
        <p:spPr>
          <a:xfrm>
            <a:off x="5234400" y="1888560"/>
            <a:ext cx="207792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T</a:t>
            </a: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e</a:t>
            </a: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s</a:t>
            </a: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t</a:t>
            </a: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e</a:t>
            </a: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r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282" name="Image 5" descr="preencoded.png"/>
          <p:cNvPicPr/>
          <p:nvPr/>
        </p:nvPicPr>
        <p:blipFill>
          <a:blip r:embed="rId4"/>
          <a:stretch/>
        </p:blipFill>
        <p:spPr>
          <a:xfrm>
            <a:off x="8154360" y="1270080"/>
            <a:ext cx="441360" cy="441360"/>
          </a:xfrm>
          <a:prstGeom prst="rect">
            <a:avLst/>
          </a:prstGeom>
          <a:ln w="0">
            <a:noFill/>
          </a:ln>
        </p:spPr>
      </p:pic>
      <p:sp>
        <p:nvSpPr>
          <p:cNvPr id="283" name="Text 6"/>
          <p:cNvSpPr/>
          <p:nvPr/>
        </p:nvSpPr>
        <p:spPr>
          <a:xfrm>
            <a:off x="8154720" y="1888560"/>
            <a:ext cx="207792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Test Developer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284" name="Image 6" descr="preencoded.png"/>
          <p:cNvPicPr/>
          <p:nvPr/>
        </p:nvPicPr>
        <p:blipFill>
          <a:blip r:embed="rId5"/>
          <a:stretch/>
        </p:blipFill>
        <p:spPr>
          <a:xfrm>
            <a:off x="5270400" y="5558040"/>
            <a:ext cx="441360" cy="441360"/>
          </a:xfrm>
          <a:prstGeom prst="rect">
            <a:avLst/>
          </a:prstGeom>
          <a:ln w="0">
            <a:noFill/>
          </a:ln>
        </p:spPr>
      </p:pic>
      <p:sp>
        <p:nvSpPr>
          <p:cNvPr id="285" name="Text 7"/>
          <p:cNvSpPr/>
          <p:nvPr/>
        </p:nvSpPr>
        <p:spPr>
          <a:xfrm>
            <a:off x="5270400" y="6176160"/>
            <a:ext cx="207792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Project Lead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286" name="Image 7" descr="preencoded.png"/>
          <p:cNvPicPr/>
          <p:nvPr/>
        </p:nvPicPr>
        <p:blipFill>
          <a:blip r:embed="rId6"/>
          <a:stretch/>
        </p:blipFill>
        <p:spPr>
          <a:xfrm>
            <a:off x="8154360" y="2678040"/>
            <a:ext cx="441360" cy="441360"/>
          </a:xfrm>
          <a:prstGeom prst="rect">
            <a:avLst/>
          </a:prstGeom>
          <a:ln w="0">
            <a:noFill/>
          </a:ln>
        </p:spPr>
      </p:pic>
      <p:sp>
        <p:nvSpPr>
          <p:cNvPr id="287" name="Text 8"/>
          <p:cNvSpPr/>
          <p:nvPr/>
        </p:nvSpPr>
        <p:spPr>
          <a:xfrm>
            <a:off x="8154720" y="3296160"/>
            <a:ext cx="207792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Test Manager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288" name="Image 8" descr="preencoded.png"/>
          <p:cNvPicPr/>
          <p:nvPr/>
        </p:nvPicPr>
        <p:blipFill>
          <a:blip r:embed="rId7"/>
          <a:stretch/>
        </p:blipFill>
        <p:spPr>
          <a:xfrm>
            <a:off x="5234400" y="2646000"/>
            <a:ext cx="441360" cy="441360"/>
          </a:xfrm>
          <a:prstGeom prst="rect">
            <a:avLst/>
          </a:prstGeom>
          <a:ln w="0">
            <a:noFill/>
          </a:ln>
        </p:spPr>
      </p:pic>
      <p:sp>
        <p:nvSpPr>
          <p:cNvPr id="289" name="Text 17"/>
          <p:cNvSpPr/>
          <p:nvPr/>
        </p:nvSpPr>
        <p:spPr>
          <a:xfrm>
            <a:off x="5234400" y="3264120"/>
            <a:ext cx="207792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Consultant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290" name="Image 18" descr="preencoded.png"/>
          <p:cNvPicPr/>
          <p:nvPr/>
        </p:nvPicPr>
        <p:blipFill>
          <a:blip r:embed="rId8"/>
          <a:stretch/>
        </p:blipFill>
        <p:spPr>
          <a:xfrm>
            <a:off x="5274360" y="4086000"/>
            <a:ext cx="441360" cy="441360"/>
          </a:xfrm>
          <a:prstGeom prst="rect">
            <a:avLst/>
          </a:prstGeom>
          <a:ln w="0">
            <a:noFill/>
          </a:ln>
        </p:spPr>
      </p:pic>
      <p:sp>
        <p:nvSpPr>
          <p:cNvPr id="291" name="Text 18"/>
          <p:cNvSpPr/>
          <p:nvPr/>
        </p:nvSpPr>
        <p:spPr>
          <a:xfrm>
            <a:off x="5274720" y="4704120"/>
            <a:ext cx="207792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Developer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292" name="Image 19" descr="preencoded.png"/>
          <p:cNvPicPr/>
          <p:nvPr/>
        </p:nvPicPr>
        <p:blipFill>
          <a:blip r:embed="rId9"/>
          <a:stretch/>
        </p:blipFill>
        <p:spPr>
          <a:xfrm>
            <a:off x="8150400" y="4053600"/>
            <a:ext cx="441360" cy="441360"/>
          </a:xfrm>
          <a:prstGeom prst="rect">
            <a:avLst/>
          </a:prstGeom>
          <a:ln w="0">
            <a:noFill/>
          </a:ln>
        </p:spPr>
      </p:pic>
      <p:sp>
        <p:nvSpPr>
          <p:cNvPr id="293" name="Text 19"/>
          <p:cNvSpPr/>
          <p:nvPr/>
        </p:nvSpPr>
        <p:spPr>
          <a:xfrm>
            <a:off x="8150400" y="4672080"/>
            <a:ext cx="207792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Manager</a:t>
            </a:r>
            <a:endParaRPr b="0" lang="en-US" sz="1960" spc="-1" strike="noStrike">
              <a:latin typeface="Arial"/>
            </a:endParaRPr>
          </a:p>
        </p:txBody>
      </p:sp>
      <p:pic>
        <p:nvPicPr>
          <p:cNvPr id="294" name="Image 1" descr="preencoded.png"/>
          <p:cNvPicPr/>
          <p:nvPr/>
        </p:nvPicPr>
        <p:blipFill>
          <a:blip r:embed="rId10"/>
          <a:stretch/>
        </p:blipFill>
        <p:spPr>
          <a:xfrm>
            <a:off x="8114400" y="5572800"/>
            <a:ext cx="441360" cy="441360"/>
          </a:xfrm>
          <a:prstGeom prst="rect">
            <a:avLst/>
          </a:prstGeom>
          <a:ln w="0">
            <a:noFill/>
          </a:ln>
        </p:spPr>
      </p:pic>
      <p:sp>
        <p:nvSpPr>
          <p:cNvPr id="295" name="Text 4"/>
          <p:cNvSpPr/>
          <p:nvPr/>
        </p:nvSpPr>
        <p:spPr>
          <a:xfrm>
            <a:off x="8114400" y="6190920"/>
            <a:ext cx="207792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Failed…</a:t>
            </a:r>
            <a:endParaRPr b="0" lang="en-US" sz="1960" spc="-1" strike="noStrike">
              <a:latin typeface="Arial"/>
            </a:endParaRPr>
          </a:p>
        </p:txBody>
      </p:sp>
      <p:sp>
        <p:nvSpPr>
          <p:cNvPr id="296" name="Text 85"/>
          <p:cNvSpPr/>
          <p:nvPr/>
        </p:nvSpPr>
        <p:spPr>
          <a:xfrm>
            <a:off x="9230400" y="6180480"/>
            <a:ext cx="207792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Struggling...</a:t>
            </a:r>
            <a:endParaRPr b="0" lang="en-US" sz="1960" spc="-1" strike="noStrike">
              <a:latin typeface="Arial"/>
            </a:endParaRPr>
          </a:p>
        </p:txBody>
      </p:sp>
      <p:sp>
        <p:nvSpPr>
          <p:cNvPr id="297" name="Text 86"/>
          <p:cNvSpPr/>
          <p:nvPr/>
        </p:nvSpPr>
        <p:spPr>
          <a:xfrm>
            <a:off x="10958400" y="6195240"/>
            <a:ext cx="207792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55"/>
              </a:lnSpc>
              <a:buNone/>
              <a:tabLst>
                <a:tab algn="l" pos="0"/>
              </a:tabLst>
            </a:pPr>
            <a:r>
              <a:rPr b="1" lang="en-US" sz="1960" spc="-60" strike="noStrike">
                <a:solidFill>
                  <a:srgbClr val="e5e0df"/>
                </a:solidFill>
                <a:latin typeface="Overpass"/>
                <a:ea typeface="Overpass"/>
              </a:rPr>
              <a:t>Writer</a:t>
            </a:r>
            <a:endParaRPr b="0" lang="en-US" sz="19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mage 1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99" name="Shape 2"/>
          <p:cNvSpPr/>
          <p:nvPr/>
        </p:nvSpPr>
        <p:spPr>
          <a:xfrm>
            <a:off x="360" y="360"/>
            <a:ext cx="12191760" cy="68576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Image 1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2314080"/>
          </a:xfrm>
          <a:prstGeom prst="rect">
            <a:avLst/>
          </a:prstGeom>
          <a:ln w="0">
            <a:noFill/>
          </a:ln>
        </p:spPr>
      </p:pic>
      <p:sp>
        <p:nvSpPr>
          <p:cNvPr id="301" name="Text 9"/>
          <p:cNvSpPr/>
          <p:nvPr/>
        </p:nvSpPr>
        <p:spPr>
          <a:xfrm>
            <a:off x="1128600" y="3241440"/>
            <a:ext cx="578340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Enhancing Your Testing Powers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302" name="Shape 6"/>
          <p:cNvSpPr/>
          <p:nvPr/>
        </p:nvSpPr>
        <p:spPr>
          <a:xfrm>
            <a:off x="1236600" y="427176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Text 10"/>
          <p:cNvSpPr/>
          <p:nvPr/>
        </p:nvSpPr>
        <p:spPr>
          <a:xfrm>
            <a:off x="1396800" y="4244760"/>
            <a:ext cx="961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1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304" name="Text 11"/>
          <p:cNvSpPr/>
          <p:nvPr/>
        </p:nvSpPr>
        <p:spPr>
          <a:xfrm>
            <a:off x="1838520" y="4271760"/>
            <a:ext cx="20336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Testing Capabilities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05" name="Text 12"/>
          <p:cNvSpPr/>
          <p:nvPr/>
        </p:nvSpPr>
        <p:spPr>
          <a:xfrm>
            <a:off x="1838520" y="4655160"/>
            <a:ext cx="203364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Development skills boost effectiveness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06" name="Shape 9"/>
          <p:cNvSpPr/>
          <p:nvPr/>
        </p:nvSpPr>
        <p:spPr>
          <a:xfrm>
            <a:off x="5137920" y="427176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Text 13"/>
          <p:cNvSpPr/>
          <p:nvPr/>
        </p:nvSpPr>
        <p:spPr>
          <a:xfrm>
            <a:off x="5270040" y="4244760"/>
            <a:ext cx="1519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2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308" name="Text 14"/>
          <p:cNvSpPr/>
          <p:nvPr/>
        </p:nvSpPr>
        <p:spPr>
          <a:xfrm>
            <a:off x="5739480" y="4271760"/>
            <a:ext cx="20336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Testability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09" name="Text 15"/>
          <p:cNvSpPr/>
          <p:nvPr/>
        </p:nvSpPr>
        <p:spPr>
          <a:xfrm>
            <a:off x="5739480" y="4655160"/>
            <a:ext cx="226152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Build testability and observability into code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10" name="Shape 10"/>
          <p:cNvSpPr/>
          <p:nvPr/>
        </p:nvSpPr>
        <p:spPr>
          <a:xfrm>
            <a:off x="8318880" y="427176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Text 16"/>
          <p:cNvSpPr/>
          <p:nvPr/>
        </p:nvSpPr>
        <p:spPr>
          <a:xfrm>
            <a:off x="8452800" y="4244760"/>
            <a:ext cx="1483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3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312" name="Text 26"/>
          <p:cNvSpPr/>
          <p:nvPr/>
        </p:nvSpPr>
        <p:spPr>
          <a:xfrm>
            <a:off x="8920800" y="4271760"/>
            <a:ext cx="20336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Testing Skills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13" name="Text 27"/>
          <p:cNvSpPr/>
          <p:nvPr/>
        </p:nvSpPr>
        <p:spPr>
          <a:xfrm>
            <a:off x="8920800" y="4655160"/>
            <a:ext cx="203364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Expand your tool belt as a tester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Image 2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15" name="Shape 8"/>
          <p:cNvSpPr/>
          <p:nvPr/>
        </p:nvSpPr>
        <p:spPr>
          <a:xfrm>
            <a:off x="360" y="360"/>
            <a:ext cx="12191760" cy="68576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Text 33"/>
          <p:cNvSpPr/>
          <p:nvPr/>
        </p:nvSpPr>
        <p:spPr>
          <a:xfrm>
            <a:off x="694080" y="2347920"/>
            <a:ext cx="571140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Test Automation</a:t>
            </a:r>
            <a:br>
              <a:rPr sz="4120"/>
            </a:b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Mountain of </a:t>
            </a:r>
            <a:endParaRPr b="0" lang="en-US" sz="4120" spc="-1" strike="noStrike">
              <a:latin typeface="Arial"/>
            </a:endParaRPr>
          </a:p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Doom</a:t>
            </a:r>
            <a:endParaRPr b="0" lang="en-US" sz="412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6858000" y="16560"/>
            <a:ext cx="53334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 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19" name="Shape 24"/>
          <p:cNvSpPr/>
          <p:nvPr/>
        </p:nvSpPr>
        <p:spPr>
          <a:xfrm>
            <a:off x="360" y="360"/>
            <a:ext cx="12191760" cy="68576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0" name="Image 39" descr="preencoded.png"/>
          <p:cNvPicPr/>
          <p:nvPr/>
        </p:nvPicPr>
        <p:blipFill>
          <a:blip r:embed="rId2"/>
          <a:stretch/>
        </p:blipFill>
        <p:spPr>
          <a:xfrm>
            <a:off x="9150120" y="0"/>
            <a:ext cx="3047760" cy="6857640"/>
          </a:xfrm>
          <a:prstGeom prst="rect">
            <a:avLst/>
          </a:prstGeom>
          <a:ln w="0">
            <a:noFill/>
          </a:ln>
        </p:spPr>
      </p:pic>
      <p:sp>
        <p:nvSpPr>
          <p:cNvPr id="321" name="Text 87"/>
          <p:cNvSpPr/>
          <p:nvPr/>
        </p:nvSpPr>
        <p:spPr>
          <a:xfrm>
            <a:off x="694080" y="907920"/>
            <a:ext cx="571140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Collaborat</a:t>
            </a: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ing with</a:t>
            </a:r>
            <a:br>
              <a:rPr sz="4120"/>
            </a:b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Developer</a:t>
            </a: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s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322" name="Shape 37"/>
          <p:cNvSpPr/>
          <p:nvPr/>
        </p:nvSpPr>
        <p:spPr>
          <a:xfrm>
            <a:off x="694080" y="301860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Text 100"/>
          <p:cNvSpPr/>
          <p:nvPr/>
        </p:nvSpPr>
        <p:spPr>
          <a:xfrm>
            <a:off x="854280" y="2991600"/>
            <a:ext cx="961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1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324" name="Text 101"/>
          <p:cNvSpPr/>
          <p:nvPr/>
        </p:nvSpPr>
        <p:spPr>
          <a:xfrm>
            <a:off x="1296000" y="3018600"/>
            <a:ext cx="318312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Open communication with the team is key.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25" name="Shape 38"/>
          <p:cNvSpPr/>
          <p:nvPr/>
        </p:nvSpPr>
        <p:spPr>
          <a:xfrm>
            <a:off x="4664520" y="301860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Text 102"/>
          <p:cNvSpPr/>
          <p:nvPr/>
        </p:nvSpPr>
        <p:spPr>
          <a:xfrm>
            <a:off x="4796640" y="2991600"/>
            <a:ext cx="1519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2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327" name="Text 103"/>
          <p:cNvSpPr/>
          <p:nvPr/>
        </p:nvSpPr>
        <p:spPr>
          <a:xfrm>
            <a:off x="5266080" y="3018600"/>
            <a:ext cx="318312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Seek feedback from experienced developers to get their advice.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28" name="Shape 39"/>
          <p:cNvSpPr/>
          <p:nvPr/>
        </p:nvSpPr>
        <p:spPr>
          <a:xfrm>
            <a:off x="694080" y="456876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Text 104"/>
          <p:cNvSpPr/>
          <p:nvPr/>
        </p:nvSpPr>
        <p:spPr>
          <a:xfrm>
            <a:off x="828360" y="4541760"/>
            <a:ext cx="1483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3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330" name="Text 105"/>
          <p:cNvSpPr/>
          <p:nvPr/>
        </p:nvSpPr>
        <p:spPr>
          <a:xfrm>
            <a:off x="1296000" y="4568760"/>
            <a:ext cx="715320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y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w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or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ki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n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g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cl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el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y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w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it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h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d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v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el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p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er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s,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y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u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n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h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el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p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ul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ti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v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at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ul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u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re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of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te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st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in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g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in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h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te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m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31" name="Shape 40"/>
          <p:cNvSpPr/>
          <p:nvPr/>
        </p:nvSpPr>
        <p:spPr>
          <a:xfrm>
            <a:off x="691920" y="5691960"/>
            <a:ext cx="416520" cy="416520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Text 106"/>
          <p:cNvSpPr/>
          <p:nvPr/>
        </p:nvSpPr>
        <p:spPr>
          <a:xfrm>
            <a:off x="826200" y="5664960"/>
            <a:ext cx="1483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87"/>
              </a:lnSpc>
              <a:buNone/>
              <a:tabLst>
                <a:tab algn="l" pos="0"/>
              </a:tabLst>
            </a:pPr>
            <a:r>
              <a:rPr b="1" lang="en-US" sz="2470" spc="-75" strike="noStrike">
                <a:solidFill>
                  <a:srgbClr val="e5e0df"/>
                </a:solidFill>
                <a:latin typeface="Overpass"/>
                <a:ea typeface="Overpass"/>
              </a:rPr>
              <a:t>4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333" name="Text 107"/>
          <p:cNvSpPr/>
          <p:nvPr/>
        </p:nvSpPr>
        <p:spPr>
          <a:xfrm>
            <a:off x="1293840" y="5691960"/>
            <a:ext cx="715320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n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d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d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o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n’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fo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r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g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et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h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AI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h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 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d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y</a:t>
            </a: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s!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3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24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35" name="Shape 11"/>
          <p:cNvSpPr/>
          <p:nvPr/>
        </p:nvSpPr>
        <p:spPr>
          <a:xfrm>
            <a:off x="360" y="360"/>
            <a:ext cx="12191760" cy="68576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Image 23" descr="preencoded.png"/>
          <p:cNvPicPr/>
          <p:nvPr/>
        </p:nvPicPr>
        <p:blipFill>
          <a:blip r:embed="rId2"/>
          <a:stretch/>
        </p:blipFill>
        <p:spPr>
          <a:xfrm>
            <a:off x="-6120" y="0"/>
            <a:ext cx="3047760" cy="6857640"/>
          </a:xfrm>
          <a:prstGeom prst="rect">
            <a:avLst/>
          </a:prstGeom>
          <a:ln w="0">
            <a:noFill/>
          </a:ln>
        </p:spPr>
      </p:pic>
      <p:sp>
        <p:nvSpPr>
          <p:cNvPr id="337" name="Text 42"/>
          <p:cNvSpPr/>
          <p:nvPr/>
        </p:nvSpPr>
        <p:spPr>
          <a:xfrm>
            <a:off x="3742200" y="795600"/>
            <a:ext cx="43567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Practical Coding Demo</a:t>
            </a:r>
            <a:endParaRPr b="0" lang="en-US" sz="4120" spc="-1" strike="noStrike">
              <a:latin typeface="Arial"/>
            </a:endParaRPr>
          </a:p>
        </p:txBody>
      </p:sp>
      <p:pic>
        <p:nvPicPr>
          <p:cNvPr id="338" name="Image 29" descr="preencoded.png"/>
          <p:cNvPicPr/>
          <p:nvPr/>
        </p:nvPicPr>
        <p:blipFill>
          <a:blip r:embed="rId3"/>
          <a:stretch/>
        </p:blipFill>
        <p:spPr>
          <a:xfrm>
            <a:off x="3742200" y="1618200"/>
            <a:ext cx="925560" cy="1480680"/>
          </a:xfrm>
          <a:prstGeom prst="rect">
            <a:avLst/>
          </a:prstGeom>
          <a:ln w="0">
            <a:noFill/>
          </a:ln>
        </p:spPr>
      </p:pic>
      <p:sp>
        <p:nvSpPr>
          <p:cNvPr id="339" name="Text 43"/>
          <p:cNvSpPr/>
          <p:nvPr/>
        </p:nvSpPr>
        <p:spPr>
          <a:xfrm>
            <a:off x="4945680" y="180324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D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j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a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n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g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o 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A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p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p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li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c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a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ti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o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n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40" name="Text 44"/>
          <p:cNvSpPr/>
          <p:nvPr/>
        </p:nvSpPr>
        <p:spPr>
          <a:xfrm>
            <a:off x="4945680" y="2186640"/>
            <a:ext cx="655164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Back-end REST API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41" name="Image 30" descr="preencoded.png"/>
          <p:cNvPicPr/>
          <p:nvPr/>
        </p:nvPicPr>
        <p:blipFill>
          <a:blip r:embed="rId4"/>
          <a:stretch/>
        </p:blipFill>
        <p:spPr>
          <a:xfrm>
            <a:off x="3742200" y="3099600"/>
            <a:ext cx="925560" cy="1480680"/>
          </a:xfrm>
          <a:prstGeom prst="rect">
            <a:avLst/>
          </a:prstGeom>
          <a:ln w="0">
            <a:noFill/>
          </a:ln>
        </p:spPr>
      </p:pic>
      <p:sp>
        <p:nvSpPr>
          <p:cNvPr id="342" name="Text 45"/>
          <p:cNvSpPr/>
          <p:nvPr/>
        </p:nvSpPr>
        <p:spPr>
          <a:xfrm>
            <a:off x="4945680" y="328464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Create Test </a:t>
            </a: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Data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43" name="Text 53"/>
          <p:cNvSpPr/>
          <p:nvPr/>
        </p:nvSpPr>
        <p:spPr>
          <a:xfrm>
            <a:off x="4945680" y="3668040"/>
            <a:ext cx="655164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Through API endpoint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44" name="Image 31" descr="preencoded.png"/>
          <p:cNvPicPr/>
          <p:nvPr/>
        </p:nvPicPr>
        <p:blipFill>
          <a:blip r:embed="rId5"/>
          <a:stretch/>
        </p:blipFill>
        <p:spPr>
          <a:xfrm>
            <a:off x="3742200" y="4580640"/>
            <a:ext cx="925560" cy="1480680"/>
          </a:xfrm>
          <a:prstGeom prst="rect">
            <a:avLst/>
          </a:prstGeom>
          <a:ln w="0">
            <a:noFill/>
          </a:ln>
        </p:spPr>
      </p:pic>
      <p:sp>
        <p:nvSpPr>
          <p:cNvPr id="345" name="Text 54"/>
          <p:cNvSpPr/>
          <p:nvPr/>
        </p:nvSpPr>
        <p:spPr>
          <a:xfrm>
            <a:off x="4945680" y="476568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Demo Result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46" name="Text 55"/>
          <p:cNvSpPr/>
          <p:nvPr/>
        </p:nvSpPr>
        <p:spPr>
          <a:xfrm>
            <a:off x="4945680" y="5149080"/>
            <a:ext cx="655164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Streamlined test data generation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3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Image 2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48" name="Shape 7"/>
          <p:cNvSpPr/>
          <p:nvPr/>
        </p:nvSpPr>
        <p:spPr>
          <a:xfrm>
            <a:off x="360" y="360"/>
            <a:ext cx="12191760" cy="68576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9" name="Image 17" descr="preencoded.png"/>
          <p:cNvPicPr/>
          <p:nvPr/>
        </p:nvPicPr>
        <p:blipFill>
          <a:blip r:embed="rId2"/>
          <a:stretch/>
        </p:blipFill>
        <p:spPr>
          <a:xfrm>
            <a:off x="-6120" y="0"/>
            <a:ext cx="4571640" cy="6857640"/>
          </a:xfrm>
          <a:prstGeom prst="rect">
            <a:avLst/>
          </a:prstGeom>
          <a:ln w="0">
            <a:noFill/>
          </a:ln>
        </p:spPr>
      </p:pic>
      <p:sp>
        <p:nvSpPr>
          <p:cNvPr id="350" name="Text 28"/>
          <p:cNvSpPr/>
          <p:nvPr/>
        </p:nvSpPr>
        <p:spPr>
          <a:xfrm>
            <a:off x="5266080" y="1615320"/>
            <a:ext cx="560088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General Technical</a:t>
            </a:r>
            <a:br>
              <a:rPr sz="4120"/>
            </a:b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Awareness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351" name="Text 29"/>
          <p:cNvSpPr/>
          <p:nvPr/>
        </p:nvSpPr>
        <p:spPr>
          <a:xfrm>
            <a:off x="5266080" y="3342960"/>
            <a:ext cx="17755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Broad</a:t>
            </a:r>
            <a:br>
              <a:rPr sz="2060"/>
            </a:b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Knowledge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52" name="Text 30"/>
          <p:cNvSpPr/>
          <p:nvPr/>
        </p:nvSpPr>
        <p:spPr>
          <a:xfrm>
            <a:off x="5266080" y="4520160"/>
            <a:ext cx="181800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Broad technical understanding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53" name="Text 31"/>
          <p:cNvSpPr/>
          <p:nvPr/>
        </p:nvSpPr>
        <p:spPr>
          <a:xfrm>
            <a:off x="7499880" y="3342960"/>
            <a:ext cx="17755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Right</a:t>
            </a:r>
            <a:br>
              <a:rPr sz="2060"/>
            </a:b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Questions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54" name="Text 39"/>
          <p:cNvSpPr/>
          <p:nvPr/>
        </p:nvSpPr>
        <p:spPr>
          <a:xfrm>
            <a:off x="7553160" y="4520160"/>
            <a:ext cx="181836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Ability to ask  questions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55" name="Text 40"/>
          <p:cNvSpPr/>
          <p:nvPr/>
        </p:nvSpPr>
        <p:spPr>
          <a:xfrm>
            <a:off x="9733680" y="3342960"/>
            <a:ext cx="17755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Expertise</a:t>
            </a:r>
            <a:br>
              <a:rPr sz="2060"/>
            </a:br>
            <a:r>
              <a:rPr b="1" lang="en-US" sz="2060" spc="-63" strike="noStrike">
                <a:solidFill>
                  <a:srgbClr val="ffffff"/>
                </a:solidFill>
                <a:latin typeface="Overpass"/>
                <a:ea typeface="Overpass"/>
              </a:rPr>
              <a:t>Optional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56" name="Text 41"/>
          <p:cNvSpPr/>
          <p:nvPr/>
        </p:nvSpPr>
        <p:spPr>
          <a:xfrm>
            <a:off x="9840600" y="4520160"/>
            <a:ext cx="181800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Deep specialization not required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0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 1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58" name="Shape 5"/>
          <p:cNvSpPr/>
          <p:nvPr/>
        </p:nvSpPr>
        <p:spPr>
          <a:xfrm>
            <a:off x="360" y="360"/>
            <a:ext cx="12191760" cy="68576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9" name="Image 13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2314080"/>
          </a:xfrm>
          <a:prstGeom prst="rect">
            <a:avLst/>
          </a:prstGeom>
          <a:ln w="0">
            <a:noFill/>
          </a:ln>
        </p:spPr>
      </p:pic>
      <p:sp>
        <p:nvSpPr>
          <p:cNvPr id="360" name="Text 20"/>
          <p:cNvSpPr/>
          <p:nvPr/>
        </p:nvSpPr>
        <p:spPr>
          <a:xfrm>
            <a:off x="1956600" y="3103920"/>
            <a:ext cx="43567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Adding Logging To Our Code</a:t>
            </a:r>
            <a:endParaRPr b="0" lang="en-US" sz="4120" spc="-1" strike="noStrike">
              <a:latin typeface="Arial"/>
            </a:endParaRPr>
          </a:p>
        </p:txBody>
      </p:sp>
      <p:pic>
        <p:nvPicPr>
          <p:cNvPr id="361" name="Image 14" descr="preencoded.png"/>
          <p:cNvPicPr/>
          <p:nvPr/>
        </p:nvPicPr>
        <p:blipFill>
          <a:blip r:embed="rId3"/>
          <a:stretch/>
        </p:blipFill>
        <p:spPr>
          <a:xfrm>
            <a:off x="1956600" y="3926160"/>
            <a:ext cx="2759040" cy="740520"/>
          </a:xfrm>
          <a:prstGeom prst="rect">
            <a:avLst/>
          </a:prstGeom>
          <a:ln w="0">
            <a:noFill/>
          </a:ln>
        </p:spPr>
      </p:pic>
      <p:sp>
        <p:nvSpPr>
          <p:cNvPr id="362" name="Text 21"/>
          <p:cNvSpPr/>
          <p:nvPr/>
        </p:nvSpPr>
        <p:spPr>
          <a:xfrm>
            <a:off x="2142000" y="494460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Python Code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63" name="Text 22"/>
          <p:cNvSpPr/>
          <p:nvPr/>
        </p:nvSpPr>
        <p:spPr>
          <a:xfrm>
            <a:off x="2142000" y="5328000"/>
            <a:ext cx="238860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Starting application</a:t>
            </a:r>
            <a:br>
              <a:rPr sz="1750"/>
            </a:b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code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64" name="Image 15" descr="preencoded.png"/>
          <p:cNvPicPr/>
          <p:nvPr/>
        </p:nvPicPr>
        <p:blipFill>
          <a:blip r:embed="rId4"/>
          <a:stretch/>
        </p:blipFill>
        <p:spPr>
          <a:xfrm>
            <a:off x="4716000" y="3926160"/>
            <a:ext cx="2759040" cy="740520"/>
          </a:xfrm>
          <a:prstGeom prst="rect">
            <a:avLst/>
          </a:prstGeom>
          <a:ln w="0">
            <a:noFill/>
          </a:ln>
        </p:spPr>
      </p:pic>
      <p:sp>
        <p:nvSpPr>
          <p:cNvPr id="365" name="Text 23"/>
          <p:cNvSpPr/>
          <p:nvPr/>
        </p:nvSpPr>
        <p:spPr>
          <a:xfrm>
            <a:off x="4901400" y="494460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Add Logging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66" name="Text 24"/>
          <p:cNvSpPr/>
          <p:nvPr/>
        </p:nvSpPr>
        <p:spPr>
          <a:xfrm>
            <a:off x="4901400" y="5328000"/>
            <a:ext cx="2388600" cy="5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Enhance debugging observability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67" name="Image 16" descr="preencoded.png"/>
          <p:cNvPicPr/>
          <p:nvPr/>
        </p:nvPicPr>
        <p:blipFill>
          <a:blip r:embed="rId5"/>
          <a:stretch/>
        </p:blipFill>
        <p:spPr>
          <a:xfrm>
            <a:off x="7475400" y="3926160"/>
            <a:ext cx="2759040" cy="740520"/>
          </a:xfrm>
          <a:prstGeom prst="rect">
            <a:avLst/>
          </a:prstGeom>
          <a:ln w="0">
            <a:noFill/>
          </a:ln>
        </p:spPr>
      </p:pic>
      <p:sp>
        <p:nvSpPr>
          <p:cNvPr id="368" name="Text 25"/>
          <p:cNvSpPr/>
          <p:nvPr/>
        </p:nvSpPr>
        <p:spPr>
          <a:xfrm>
            <a:off x="7660800" y="4944600"/>
            <a:ext cx="21780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74"/>
              </a:lnSpc>
              <a:buNone/>
              <a:tabLst>
                <a:tab algn="l" pos="0"/>
              </a:tabLst>
            </a:pPr>
            <a:r>
              <a:rPr b="1" lang="en-US" sz="2060" spc="-63" strike="noStrike">
                <a:solidFill>
                  <a:srgbClr val="e5e0df"/>
                </a:solidFill>
                <a:latin typeface="Overpass"/>
                <a:ea typeface="Overpass"/>
              </a:rPr>
              <a:t>Demo Result</a:t>
            </a:r>
            <a:endParaRPr b="0" lang="en-US" sz="2060" spc="-1" strike="noStrike">
              <a:latin typeface="Arial"/>
            </a:endParaRPr>
          </a:p>
        </p:txBody>
      </p:sp>
      <p:sp>
        <p:nvSpPr>
          <p:cNvPr id="369" name="Text 32"/>
          <p:cNvSpPr/>
          <p:nvPr/>
        </p:nvSpPr>
        <p:spPr>
          <a:xfrm>
            <a:off x="7660800" y="5328000"/>
            <a:ext cx="238896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Improved code</a:t>
            </a:r>
            <a:br>
              <a:rPr sz="1750"/>
            </a:b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visibility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7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1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5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1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5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6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9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5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9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3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4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 2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71" name="Shape 12"/>
          <p:cNvSpPr/>
          <p:nvPr/>
        </p:nvSpPr>
        <p:spPr>
          <a:xfrm>
            <a:off x="360" y="360"/>
            <a:ext cx="12191760" cy="68576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Image 26" descr="preencoded.png"/>
          <p:cNvPicPr/>
          <p:nvPr/>
        </p:nvPicPr>
        <p:blipFill>
          <a:blip r:embed="rId2"/>
          <a:stretch/>
        </p:blipFill>
        <p:spPr>
          <a:xfrm>
            <a:off x="7626240" y="0"/>
            <a:ext cx="4571640" cy="6857640"/>
          </a:xfrm>
          <a:prstGeom prst="rect">
            <a:avLst/>
          </a:prstGeom>
          <a:ln w="0">
            <a:noFill/>
          </a:ln>
        </p:spPr>
      </p:pic>
      <p:sp>
        <p:nvSpPr>
          <p:cNvPr id="373" name="Text 47"/>
          <p:cNvSpPr/>
          <p:nvPr/>
        </p:nvSpPr>
        <p:spPr>
          <a:xfrm>
            <a:off x="694080" y="2134800"/>
            <a:ext cx="460116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145"/>
              </a:lnSpc>
              <a:buNone/>
              <a:tabLst>
                <a:tab algn="l" pos="0"/>
              </a:tabLst>
            </a:pPr>
            <a:r>
              <a:rPr b="1" lang="en-US" sz="4120" spc="-126" strike="noStrike">
                <a:solidFill>
                  <a:srgbClr val="ffffff"/>
                </a:solidFill>
                <a:latin typeface="Overpass"/>
                <a:ea typeface="Overpass"/>
              </a:rPr>
              <a:t>Types of Skills Checklist</a:t>
            </a:r>
            <a:endParaRPr b="0" lang="en-US" sz="4120" spc="-1" strike="noStrike">
              <a:latin typeface="Arial"/>
            </a:endParaRPr>
          </a:p>
        </p:txBody>
      </p:sp>
      <p:sp>
        <p:nvSpPr>
          <p:cNvPr id="374" name="Shape 13"/>
          <p:cNvSpPr/>
          <p:nvPr/>
        </p:nvSpPr>
        <p:spPr>
          <a:xfrm>
            <a:off x="694080" y="3065040"/>
            <a:ext cx="6231240" cy="1549800"/>
          </a:xfrm>
          <a:prstGeom prst="roundRect">
            <a:avLst>
              <a:gd name="adj" fmla="val 5375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Shape 20"/>
          <p:cNvSpPr/>
          <p:nvPr/>
        </p:nvSpPr>
        <p:spPr>
          <a:xfrm>
            <a:off x="700560" y="3071160"/>
            <a:ext cx="6218640" cy="5119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Text 48"/>
          <p:cNvSpPr/>
          <p:nvPr/>
        </p:nvSpPr>
        <p:spPr>
          <a:xfrm>
            <a:off x="885960" y="3080520"/>
            <a:ext cx="273564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Git / Version Control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77" name="Text 49"/>
          <p:cNvSpPr/>
          <p:nvPr/>
        </p:nvSpPr>
        <p:spPr>
          <a:xfrm>
            <a:off x="3998160" y="3080520"/>
            <a:ext cx="273564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CI System Knowledge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78" name="Shape 21"/>
          <p:cNvSpPr/>
          <p:nvPr/>
        </p:nvSpPr>
        <p:spPr>
          <a:xfrm>
            <a:off x="700560" y="3583800"/>
            <a:ext cx="6218640" cy="5119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 50"/>
          <p:cNvSpPr/>
          <p:nvPr/>
        </p:nvSpPr>
        <p:spPr>
          <a:xfrm>
            <a:off x="885960" y="3593160"/>
            <a:ext cx="273564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Programming Skills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0" name="Text 51"/>
          <p:cNvSpPr/>
          <p:nvPr/>
        </p:nvSpPr>
        <p:spPr>
          <a:xfrm>
            <a:off x="3998160" y="3593160"/>
            <a:ext cx="273564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Technical Knowledge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1" name="Shape 22"/>
          <p:cNvSpPr/>
          <p:nvPr/>
        </p:nvSpPr>
        <p:spPr>
          <a:xfrm>
            <a:off x="700560" y="4096080"/>
            <a:ext cx="6218640" cy="5119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Text 52"/>
          <p:cNvSpPr/>
          <p:nvPr/>
        </p:nvSpPr>
        <p:spPr>
          <a:xfrm>
            <a:off x="885960" y="4105800"/>
            <a:ext cx="273564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Bash / Shell Scripting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3" name="Text 60"/>
          <p:cNvSpPr/>
          <p:nvPr/>
        </p:nvSpPr>
        <p:spPr>
          <a:xfrm>
            <a:off x="3998160" y="4105800"/>
            <a:ext cx="2735640" cy="2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5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Overpass"/>
                <a:ea typeface="Overpass"/>
              </a:rPr>
              <a:t>Python for Tools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84" name="Image 38" descr="preencoded.png"/>
          <p:cNvPicPr/>
          <p:nvPr/>
        </p:nvPicPr>
        <p:blipFill>
          <a:blip r:embed="rId3"/>
          <a:stretch/>
        </p:blipFill>
        <p:spPr>
          <a:xfrm>
            <a:off x="7626600" y="360"/>
            <a:ext cx="4571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5" dur="indefinite" restart="never" nodeType="tmRoot">
          <p:childTnLst>
            <p:seq>
              <p:cTn id="246" dur="indefinite" nodeType="mainSeq">
                <p:childTnLst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9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4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9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1b4d"/>
      </a:dk2>
      <a:lt2>
        <a:srgbClr val="e7e6e6"/>
      </a:lt2>
      <a:accent1>
        <a:srgbClr val="6215bc"/>
      </a:accent1>
      <a:accent2>
        <a:srgbClr val="8727f6"/>
      </a:accent2>
      <a:accent3>
        <a:srgbClr val="bd0513"/>
      </a:accent3>
      <a:accent4>
        <a:srgbClr val="dc0e28"/>
      </a:accent4>
      <a:accent5>
        <a:srgbClr val="0c8367"/>
      </a:accent5>
      <a:accent6>
        <a:srgbClr val="3fc0ac"/>
      </a:accent6>
      <a:hlink>
        <a:srgbClr val="8727f6"/>
      </a:hlink>
      <a:folHlink>
        <a:srgbClr val="8727f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026C2E670CA4FBC4D6D6A31344F43" ma:contentTypeVersion="22" ma:contentTypeDescription="Create a new document." ma:contentTypeScope="" ma:versionID="b6251557188de4651c174c164cde8d8c">
  <xsd:schema xmlns:xsd="http://www.w3.org/2001/XMLSchema" xmlns:xs="http://www.w3.org/2001/XMLSchema" xmlns:p="http://schemas.microsoft.com/office/2006/metadata/properties" xmlns:ns2="5547bd19-f7c3-47ea-aa2d-6a567b73787f" xmlns:ns3="9803ebc7-b471-4092-bd6a-015dc118a62b" targetNamespace="http://schemas.microsoft.com/office/2006/metadata/properties" ma:root="true" ma:fieldsID="8cc43d8592615fae66ad72286e761158" ns2:_="" ns3:_="">
    <xsd:import namespace="5547bd19-f7c3-47ea-aa2d-6a567b73787f"/>
    <xsd:import namespace="9803ebc7-b471-4092-bd6a-015dc118a62b"/>
    <xsd:element name="properties">
      <xsd:complexType>
        <xsd:sequence>
          <xsd:element name="documentManagement">
            <xsd:complexType>
              <xsd:all>
                <xsd:element ref="ns2:SharedWithDetails" minOccurs="0"/>
                <xsd:element ref="ns2:SharedWithUsers" minOccurs="0"/>
                <xsd:element ref="ns2:LastSharedByUser" minOccurs="0"/>
                <xsd:element ref="ns2:LastSharedByTime" minOccurs="0"/>
                <xsd:element ref="ns3:Clos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http_x003a__x002f__x002f_www_x002e_sponsorship_x002e_com_x002f_iegsr_x002f_2013_x002f_04_x002f_15_x002f_The_x002d_Key_x002d_To_x002d_Sponsor_x002d_Servicing_x002d__x002d_Post_x002d_Event_x002d_Fulfillme_x002e_aspx" minOccurs="0"/>
                <xsd:element ref="ns3:http_x003a__x002f__x002f_www_x002e_sponsorship_x002e_com_x002f_IEGSR_x002f_2011_x002f_10_x002f_11_x002f_Best_x002d_Practices_x002d__x002d_Post_x002d_Event_x002d_Fulfillment_x002d_Reports_x002e_aspx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47bd19-f7c3-47ea-aa2d-6a567b73787f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e18d6420-40f3-479b-a986-2ff640d57e31}" ma:internalName="TaxCatchAll" ma:showField="CatchAllData" ma:web="5547bd19-f7c3-47ea-aa2d-6a567b7378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3ebc7-b471-4092-bd6a-015dc118a62b" elementFormDefault="qualified">
    <xsd:import namespace="http://schemas.microsoft.com/office/2006/documentManagement/types"/>
    <xsd:import namespace="http://schemas.microsoft.com/office/infopath/2007/PartnerControls"/>
    <xsd:element name="Close" ma:index="12" nillable="true" ma:displayName="Close" ma:internalName="Close">
      <xsd:simpleType>
        <xsd:restriction base="dms:Text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http_x003a__x002f__x002f_www_x002e_sponsorship_x002e_com_x002f_iegsr_x002f_2013_x002f_04_x002f_15_x002f_The_x002d_Key_x002d_To_x002d_Sponsor_x002d_Servicing_x002d__x002d_Post_x002d_Event_x002d_Fulfillme_x002e_aspx" ma:index="18" nillable="true" ma:displayName="http://www.sponsorship.com/iegsr/2013/04/15/The-Key-To-Sponsor-Servicing--Post-Event-Fulfillme.aspx" ma:format="Hyperlink" ma:internalName="http_x003a__x002f__x002f_www_x002e_sponsorship_x002e_com_x002f_iegsr_x002f_2013_x002f_04_x002f_15_x002f_The_x002d_Key_x002d_To_x002d_Sponsor_x002d_Servicing_x002d__x002d_Post_x002d_Event_x002d_Fulfillme_x002e_aspx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http_x003a__x002f__x002f_www_x002e_sponsorship_x002e_com_x002f_IEGSR_x002f_2011_x002f_10_x002f_11_x002f_Best_x002d_Practices_x002d__x002d_Post_x002d_Event_x002d_Fulfillment_x002d_Reports_x002e_aspx" ma:index="19" nillable="true" ma:displayName="http://www.sponsorship.com/IEGSR/2011/10/11/Best-Practices--Post-Event-Fulfillment-Reports.aspx" ma:format="Hyperlink" ma:internalName="http_x003a__x002f__x002f_www_x002e_sponsorship_x002e_com_x002f_IEGSR_x002f_2011_x002f_10_x002f_11_x002f_Best_x002d_Practices_x002d__x002d_Post_x002d_Event_x002d_Fulfillment_x002d_Reports_x002e_aspx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cd530a17-84a2-4d03-b447-f9955f42fe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ttp_x003a__x002f__x002f_www_x002e_sponsorship_x002e_com_x002f_IEGSR_x002f_2011_x002f_10_x002f_11_x002f_Best_x002d_Practices_x002d__x002d_Post_x002d_Event_x002d_Fulfillment_x002d_Reports_x002e_aspx xmlns="9803ebc7-b471-4092-bd6a-015dc118a62b">
      <Url xsi:nil="true"/>
      <Description xsi:nil="true"/>
    </http_x003a__x002f__x002f_www_x002e_sponsorship_x002e_com_x002f_IEGSR_x002f_2011_x002f_10_x002f_11_x002f_Best_x002d_Practices_x002d__x002d_Post_x002d_Event_x002d_Fulfillment_x002d_Reports_x002e_aspx>
    <Close xmlns="9803ebc7-b471-4092-bd6a-015dc118a62b" xsi:nil="true"/>
    <http_x003a__x002f__x002f_www_x002e_sponsorship_x002e_com_x002f_iegsr_x002f_2013_x002f_04_x002f_15_x002f_The_x002d_Key_x002d_To_x002d_Sponsor_x002d_Servicing_x002d__x002d_Post_x002d_Event_x002d_Fulfillme_x002e_aspx xmlns="9803ebc7-b471-4092-bd6a-015dc118a62b">
      <Url xsi:nil="true"/>
      <Description xsi:nil="true"/>
    </http_x003a__x002f__x002f_www_x002e_sponsorship_x002e_com_x002f_iegsr_x002f_2013_x002f_04_x002f_15_x002f_The_x002d_Key_x002d_To_x002d_Sponsor_x002d_Servicing_x002d__x002d_Post_x002d_Event_x002d_Fulfillme_x002e_aspx>
    <TaxCatchAll xmlns="5547bd19-f7c3-47ea-aa2d-6a567b73787f" xsi:nil="true"/>
    <lcf76f155ced4ddcb4097134ff3c332f xmlns="9803ebc7-b471-4092-bd6a-015dc118a62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CA56FD-8052-4816-A217-FA148FF2A3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47bd19-f7c3-47ea-aa2d-6a567b73787f"/>
    <ds:schemaRef ds:uri="9803ebc7-b471-4092-bd6a-015dc118a6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D17901-F9C5-4114-9223-C68AD61A8DF3}">
  <ds:schemaRefs>
    <ds:schemaRef ds:uri="http://www.w3.org/XML/1998/namespace"/>
    <ds:schemaRef ds:uri="5547bd19-f7c3-47ea-aa2d-6a567b73787f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803ebc7-b471-4092-bd6a-015dc118a62b"/>
  </ds:schemaRefs>
</ds:datastoreItem>
</file>

<file path=customXml/itemProps3.xml><?xml version="1.0" encoding="utf-8"?>
<ds:datastoreItem xmlns:ds="http://schemas.openxmlformats.org/officeDocument/2006/customXml" ds:itemID="{027CB4F9-6B1C-4896-AD1D-B93AC5D795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</TotalTime>
  <Application>LibreOffice/7.3.7.2$Linux_X86_64 LibreOffice_project/30$Build-2</Application>
  <AppVersion>15.0000</AppVersion>
  <Words>11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2018-03-21T13:22:20Z</dcterms:created>
  <dc:creator>Lorraine Banks</dc:creator>
  <dc:description/>
  <dc:language>en-US</dc:language>
  <cp:lastModifiedBy/>
  <dcterms:modified xsi:type="dcterms:W3CDTF">2024-06-07T17:06:04Z</dcterms:modified>
  <cp:revision>27</cp:revision>
  <dc:subject/>
  <dc:title>&gt;&gt;strategic area&lt;&lt;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0x010100438026C2E670CA4FBC4D6D6A31344F43</vt:lpwstr>
  </property>
  <property fmtid="{D5CDD505-2E9C-101B-9397-08002B2CF9AE}" pid="3" name="MediaServiceImageTags">
    <vt:lpwstr/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